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3465" autoAdjust="0"/>
    <p:restoredTop sz="94660"/>
  </p:normalViewPr>
  <p:slideViewPr>
    <p:cSldViewPr snapToGrid="0">
      <p:cViewPr>
        <p:scale>
          <a:sx n="100" d="100"/>
          <a:sy n="100" d="100"/>
        </p:scale>
        <p:origin x="-340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300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437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7435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4898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9074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86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330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303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1876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506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73056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CF86A-8105-4C0E-9A87-918CEF4296C1}" type="datetimeFigureOut">
              <a:rPr lang="ko-KR" altLang="en-US" smtClean="0"/>
              <a:t>2020-06-23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7C9A4-3DBA-4CA1-B4E3-FDD1DA34379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8985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biojane.net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825893" y="1224109"/>
            <a:ext cx="2685299" cy="23218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166255" y="228600"/>
            <a:ext cx="6392293" cy="5868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97523" y="316745"/>
            <a:ext cx="5829300" cy="427511"/>
          </a:xfrm>
        </p:spPr>
        <p:txBody>
          <a:bodyPr anchor="ctr">
            <a:normAutofit fontScale="90000"/>
          </a:bodyPr>
          <a:lstStyle/>
          <a:p>
            <a:pPr algn="l"/>
            <a:r>
              <a:rPr lang="en-US" altLang="ko-KR" sz="1600" b="1" dirty="0" smtClean="0">
                <a:latin typeface="+mj-ea"/>
              </a:rPr>
              <a:t>Anti-7AT tag antibody (BJA-002)</a:t>
            </a:r>
            <a:br>
              <a:rPr lang="en-US" altLang="ko-KR" sz="1600" b="1" dirty="0" smtClean="0">
                <a:latin typeface="+mj-ea"/>
              </a:rPr>
            </a:br>
            <a:r>
              <a:rPr lang="en-US" altLang="ko-KR" sz="1200" b="1" dirty="0" smtClean="0">
                <a:latin typeface="+mj-ea"/>
              </a:rPr>
              <a:t>(mouse monoclonal </a:t>
            </a:r>
            <a:r>
              <a:rPr lang="en-US" altLang="ko-KR" sz="1200" b="1" dirty="0" err="1" smtClean="0">
                <a:latin typeface="+mj-ea"/>
              </a:rPr>
              <a:t>IgG</a:t>
            </a:r>
            <a:r>
              <a:rPr lang="en-US" altLang="ko-KR" sz="1200" b="1" dirty="0" smtClean="0">
                <a:latin typeface="+mj-ea"/>
              </a:rPr>
              <a:t>, 1mg/1ml)</a:t>
            </a:r>
            <a:endParaRPr lang="ko-KR" altLang="en-US" sz="1200" b="1" dirty="0">
              <a:latin typeface="+mj-e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6699" y="1224109"/>
            <a:ext cx="336989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900" b="1" dirty="0" smtClean="0">
                <a:latin typeface="+mn-ea"/>
              </a:rPr>
              <a:t>BACKGROUND</a:t>
            </a:r>
          </a:p>
          <a:p>
            <a:pPr algn="just">
              <a:lnSpc>
                <a:spcPct val="150000"/>
              </a:lnSpc>
            </a:pPr>
            <a:r>
              <a:rPr lang="en-US" altLang="ko-KR" sz="900" dirty="0" smtClean="0">
                <a:latin typeface="+mn-ea"/>
              </a:rPr>
              <a:t>7AT epitope sequence </a:t>
            </a:r>
            <a:r>
              <a:rPr lang="en-US" altLang="ko-KR" sz="900" b="1" dirty="0" smtClean="0">
                <a:latin typeface="+mn-ea"/>
              </a:rPr>
              <a:t>(HPGEIEE)</a:t>
            </a:r>
            <a:r>
              <a:rPr lang="en-US" altLang="ko-KR" sz="900" dirty="0" smtClean="0">
                <a:latin typeface="+mn-ea"/>
              </a:rPr>
              <a:t> is a modified epitope tag from a original of 3H7(PGEIEE) and is the part of </a:t>
            </a:r>
            <a:r>
              <a:rPr lang="en-US" altLang="ko-KR" sz="900" i="1" dirty="0" err="1" smtClean="0">
                <a:latin typeface="+mn-ea"/>
              </a:rPr>
              <a:t>Deinococcus</a:t>
            </a:r>
            <a:r>
              <a:rPr lang="en-US" altLang="ko-KR" sz="900" i="1" dirty="0" smtClean="0">
                <a:latin typeface="+mn-ea"/>
              </a:rPr>
              <a:t> </a:t>
            </a:r>
            <a:r>
              <a:rPr lang="en-US" altLang="ko-KR" sz="900" i="1" dirty="0" err="1" smtClean="0">
                <a:latin typeface="+mn-ea"/>
              </a:rPr>
              <a:t>radiodurans</a:t>
            </a:r>
            <a:r>
              <a:rPr lang="en-US" altLang="ko-KR" sz="900" i="1" dirty="0" smtClean="0">
                <a:latin typeface="+mn-ea"/>
              </a:rPr>
              <a:t> </a:t>
            </a:r>
            <a:r>
              <a:rPr lang="en-US" altLang="ko-KR" sz="900" dirty="0" err="1" smtClean="0">
                <a:latin typeface="+mn-ea"/>
              </a:rPr>
              <a:t>Bacteriophytochromes</a:t>
            </a:r>
            <a:r>
              <a:rPr lang="en-US" altLang="ko-KR" sz="900" dirty="0" smtClean="0">
                <a:latin typeface="+mn-ea"/>
              </a:rPr>
              <a:t> (</a:t>
            </a:r>
            <a:r>
              <a:rPr lang="en-US" altLang="ko-KR" sz="900" dirty="0" err="1" smtClean="0">
                <a:latin typeface="+mn-ea"/>
              </a:rPr>
              <a:t>DrBphP</a:t>
            </a:r>
            <a:r>
              <a:rPr lang="en-US" altLang="ko-KR" sz="900" dirty="0" smtClean="0">
                <a:latin typeface="+mn-ea"/>
              </a:rPr>
              <a:t>). This monoclonal anti-7AT antibody is highly specific to any protein containing </a:t>
            </a:r>
            <a:r>
              <a:rPr lang="en-US" altLang="ko-KR" sz="900" dirty="0" smtClean="0">
                <a:effectLst/>
                <a:latin typeface="+mn-ea"/>
              </a:rPr>
              <a:t>minimal original epitope </a:t>
            </a:r>
            <a:r>
              <a:rPr lang="en-US" altLang="ko-KR" sz="900" dirty="0">
                <a:latin typeface="+mn-ea"/>
              </a:rPr>
              <a:t>sequence </a:t>
            </a:r>
            <a:r>
              <a:rPr lang="en-US" altLang="ko-KR" sz="900" dirty="0" smtClean="0">
                <a:latin typeface="+mn-ea"/>
              </a:rPr>
              <a:t>(HPGEIEE). This antibody </a:t>
            </a:r>
            <a:r>
              <a:rPr lang="en-US" altLang="ko-KR" sz="900" dirty="0">
                <a:latin typeface="+mn-ea"/>
              </a:rPr>
              <a:t>r</a:t>
            </a:r>
            <a:r>
              <a:rPr lang="en-US" altLang="ko-KR" sz="900" dirty="0" smtClean="0">
                <a:latin typeface="+mn-ea"/>
              </a:rPr>
              <a:t>eact better to a Alanine extended (HPGEIEEA) when tagged in the C-terminal end of the target protein than original tag (HPGEIEE)</a:t>
            </a:r>
            <a:endParaRPr lang="ko-KR" altLang="en-US" sz="900" dirty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699" y="3411545"/>
            <a:ext cx="32766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1000" b="1" dirty="0" smtClean="0">
                <a:latin typeface="+mn-ea"/>
              </a:rPr>
              <a:t>PRODUCT</a:t>
            </a:r>
          </a:p>
          <a:p>
            <a:pPr algn="just"/>
            <a:r>
              <a:rPr lang="en-US" altLang="ko-KR" sz="1000" dirty="0" smtClean="0">
                <a:latin typeface="+mn-ea"/>
              </a:rPr>
              <a:t>Each vial contains 100 </a:t>
            </a:r>
            <a:r>
              <a:rPr lang="el-GR" altLang="ko-KR" sz="1000" dirty="0" smtClean="0">
                <a:latin typeface="+mn-ea"/>
              </a:rPr>
              <a:t>μ</a:t>
            </a:r>
            <a:r>
              <a:rPr lang="en-US" altLang="ko-KR" sz="1000" dirty="0" smtClean="0">
                <a:latin typeface="+mn-ea"/>
              </a:rPr>
              <a:t>g </a:t>
            </a:r>
            <a:r>
              <a:rPr lang="en-US" altLang="ko-KR" sz="1000" dirty="0" err="1" smtClean="0">
                <a:latin typeface="+mn-ea"/>
              </a:rPr>
              <a:t>IgG</a:t>
            </a:r>
            <a:r>
              <a:rPr lang="en-US" altLang="ko-KR" sz="1000" dirty="0" smtClean="0">
                <a:latin typeface="+mn-ea"/>
              </a:rPr>
              <a:t> (monoclonal) in 100 </a:t>
            </a:r>
            <a:r>
              <a:rPr lang="en-US" altLang="ko-KR" sz="1000" dirty="0" smtClean="0">
                <a:latin typeface="Symbol" pitchFamily="18" charset="2"/>
              </a:rPr>
              <a:t>m</a:t>
            </a:r>
            <a:r>
              <a:rPr lang="en-US" altLang="ko-KR" sz="1000" dirty="0" smtClean="0">
                <a:latin typeface="+mn-ea"/>
              </a:rPr>
              <a:t>l of PBS with &lt;0.1% sodium </a:t>
            </a:r>
            <a:r>
              <a:rPr lang="en-US" altLang="ko-KR" sz="1000" dirty="0" err="1" smtClean="0">
                <a:latin typeface="+mn-ea"/>
              </a:rPr>
              <a:t>azide</a:t>
            </a:r>
            <a:r>
              <a:rPr lang="en-US" altLang="ko-KR" sz="1000" dirty="0" smtClean="0">
                <a:latin typeface="+mn-ea"/>
              </a:rPr>
              <a:t>, 30% glycerol</a:t>
            </a:r>
          </a:p>
          <a:p>
            <a:pPr algn="just"/>
            <a:endParaRPr lang="en-US" altLang="ko-KR" sz="1000" dirty="0" smtClean="0">
              <a:latin typeface="+mn-ea"/>
            </a:endParaRPr>
          </a:p>
          <a:p>
            <a:pPr algn="just"/>
            <a:r>
              <a:rPr lang="en-US" altLang="ko-KR" sz="1000" b="1" dirty="0" smtClean="0">
                <a:solidFill>
                  <a:srgbClr val="FF0000"/>
                </a:solidFill>
                <a:latin typeface="+mn-ea"/>
              </a:rPr>
              <a:t>Specific to the peptide of HPGEIEE and HPGEIEEA in case of C-terminal tagging.</a:t>
            </a:r>
          </a:p>
          <a:p>
            <a:pPr algn="just"/>
            <a:endParaRPr lang="en-US" altLang="ko-KR" sz="1000" b="1" dirty="0" smtClean="0">
              <a:latin typeface="+mn-ea"/>
            </a:endParaRPr>
          </a:p>
          <a:p>
            <a:pPr algn="just"/>
            <a:r>
              <a:rPr lang="en-US" altLang="ko-KR" sz="1000" b="1" dirty="0" smtClean="0">
                <a:latin typeface="+mn-ea"/>
              </a:rPr>
              <a:t>* Control </a:t>
            </a:r>
            <a:r>
              <a:rPr lang="en-US" altLang="ko-KR" sz="1000" b="1" dirty="0">
                <a:latin typeface="+mn-ea"/>
              </a:rPr>
              <a:t>protein: </a:t>
            </a:r>
            <a:endParaRPr lang="en-US" altLang="ko-KR" sz="1000" b="1" dirty="0" smtClean="0">
              <a:latin typeface="+mn-ea"/>
            </a:endParaRPr>
          </a:p>
          <a:p>
            <a:pPr algn="just"/>
            <a:r>
              <a:rPr lang="en-US" altLang="ko-KR" sz="1000" dirty="0" smtClean="0">
                <a:latin typeface="+mn-ea"/>
              </a:rPr>
              <a:t>  purified 7AT </a:t>
            </a:r>
            <a:r>
              <a:rPr lang="en-US" altLang="ko-KR" sz="1000" dirty="0">
                <a:latin typeface="+mn-ea"/>
              </a:rPr>
              <a:t>tagged GFP </a:t>
            </a:r>
            <a:r>
              <a:rPr lang="en-US" altLang="ko-KR" sz="1000" dirty="0" smtClean="0">
                <a:latin typeface="+mn-ea"/>
              </a:rPr>
              <a:t>protein (~28 </a:t>
            </a:r>
            <a:r>
              <a:rPr lang="en-US" altLang="ko-KR" sz="1000" dirty="0" err="1" smtClean="0">
                <a:latin typeface="+mn-ea"/>
              </a:rPr>
              <a:t>kDa</a:t>
            </a:r>
            <a:r>
              <a:rPr lang="en-US" altLang="ko-KR" sz="1000" dirty="0" smtClean="0">
                <a:latin typeface="+mn-ea"/>
              </a:rPr>
              <a:t>), </a:t>
            </a:r>
          </a:p>
          <a:p>
            <a:pPr algn="just"/>
            <a:r>
              <a:rPr lang="en-US" altLang="ko-KR" sz="1000" dirty="0">
                <a:latin typeface="+mn-ea"/>
              </a:rPr>
              <a:t> </a:t>
            </a:r>
            <a:r>
              <a:rPr lang="en-US" altLang="ko-KR" sz="1000" dirty="0" smtClean="0">
                <a:latin typeface="+mn-ea"/>
              </a:rPr>
              <a:t> use 5~10 </a:t>
            </a:r>
            <a:r>
              <a:rPr lang="en-US" altLang="ko-KR" sz="1000" dirty="0" smtClean="0">
                <a:latin typeface="Symbol" pitchFamily="18" charset="2"/>
              </a:rPr>
              <a:t>m</a:t>
            </a:r>
            <a:r>
              <a:rPr lang="en-US" altLang="ko-KR" sz="1000" dirty="0" smtClean="0">
                <a:latin typeface="+mn-ea"/>
              </a:rPr>
              <a:t>l for western blot.</a:t>
            </a:r>
            <a:endParaRPr lang="en-US" altLang="ko-KR" sz="1000" b="1" dirty="0" smtClean="0"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5247" y="5599729"/>
            <a:ext cx="327660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ko-KR" sz="900" b="1" dirty="0" smtClean="0">
                <a:latin typeface="+mn-ea"/>
              </a:rPr>
              <a:t>APPLICATIONS</a:t>
            </a:r>
          </a:p>
          <a:p>
            <a:pPr algn="just">
              <a:lnSpc>
                <a:spcPct val="150000"/>
              </a:lnSpc>
            </a:pPr>
            <a:r>
              <a:rPr lang="en-US" altLang="ko-KR" sz="900" dirty="0" smtClean="0">
                <a:latin typeface="+mn-ea"/>
              </a:rPr>
              <a:t>Anti-7AT antibody is recommended for detection of HPGEIEE </a:t>
            </a:r>
            <a:r>
              <a:rPr lang="en-US" altLang="ko-KR" sz="900" dirty="0">
                <a:latin typeface="+mn-ea"/>
              </a:rPr>
              <a:t>or </a:t>
            </a:r>
            <a:r>
              <a:rPr lang="en-US" altLang="ko-KR" sz="900" dirty="0" smtClean="0">
                <a:latin typeface="+mn-ea"/>
              </a:rPr>
              <a:t>HPGEIEEA peptide tagged fusion proteins by Western Blot, starting dilution with 1:5,000 (dilution range is 1:5,000~1:20,000), </a:t>
            </a:r>
            <a:r>
              <a:rPr lang="en-US" altLang="ko-KR" sz="900" dirty="0" err="1">
                <a:latin typeface="+mn-ea"/>
              </a:rPr>
              <a:t>I</a:t>
            </a:r>
            <a:r>
              <a:rPr lang="en-US" altLang="ko-KR" sz="900" dirty="0" err="1" smtClean="0">
                <a:latin typeface="+mn-ea"/>
              </a:rPr>
              <a:t>mmunoprecipition</a:t>
            </a:r>
            <a:r>
              <a:rPr lang="en-US" altLang="ko-KR" sz="900" dirty="0" smtClean="0">
                <a:latin typeface="+mn-ea"/>
              </a:rPr>
              <a:t> [~</a:t>
            </a:r>
            <a:r>
              <a:rPr lang="en-US" altLang="ko-KR" sz="900" dirty="0">
                <a:latin typeface="+mn-ea"/>
              </a:rPr>
              <a:t>5</a:t>
            </a:r>
            <a:r>
              <a:rPr lang="en-US" altLang="ko-KR" sz="900" dirty="0" smtClean="0">
                <a:latin typeface="+mn-ea"/>
              </a:rPr>
              <a:t> </a:t>
            </a:r>
            <a:r>
              <a:rPr lang="el-GR" altLang="ko-KR" sz="900" dirty="0" smtClean="0">
                <a:latin typeface="+mn-ea"/>
              </a:rPr>
              <a:t>μ</a:t>
            </a:r>
            <a:r>
              <a:rPr lang="en-US" altLang="ko-KR" sz="900" dirty="0" smtClean="0">
                <a:latin typeface="+mn-ea"/>
              </a:rPr>
              <a:t>g per 100-500 </a:t>
            </a:r>
            <a:r>
              <a:rPr lang="el-GR" altLang="ko-KR" sz="900" dirty="0" smtClean="0">
                <a:latin typeface="+mn-ea"/>
              </a:rPr>
              <a:t>μ</a:t>
            </a:r>
            <a:r>
              <a:rPr lang="en-US" altLang="ko-KR" sz="900" dirty="0" smtClean="0">
                <a:latin typeface="+mn-ea"/>
              </a:rPr>
              <a:t>g of total protein (1 ml of cell lysate)] and solid phase ELISA (starting dilution 1:1,000~1:10,000). </a:t>
            </a:r>
            <a:r>
              <a:rPr lang="en-US" altLang="ko-KR" sz="900" dirty="0" err="1" smtClean="0">
                <a:latin typeface="+mn-ea"/>
              </a:rPr>
              <a:t>Chromatine</a:t>
            </a:r>
            <a:r>
              <a:rPr lang="en-US" altLang="ko-KR" sz="900" dirty="0" smtClean="0">
                <a:latin typeface="+mn-ea"/>
              </a:rPr>
              <a:t> </a:t>
            </a:r>
            <a:r>
              <a:rPr lang="en-US" altLang="ko-KR" sz="900" dirty="0" err="1" smtClean="0">
                <a:latin typeface="+mn-ea"/>
              </a:rPr>
              <a:t>immunoprecipitation</a:t>
            </a:r>
            <a:r>
              <a:rPr lang="en-US" altLang="ko-KR" sz="900" dirty="0" smtClean="0">
                <a:latin typeface="+mn-ea"/>
              </a:rPr>
              <a:t>(</a:t>
            </a:r>
            <a:r>
              <a:rPr lang="en-US" altLang="ko-KR" sz="900" dirty="0" err="1" smtClean="0">
                <a:latin typeface="+mn-ea"/>
              </a:rPr>
              <a:t>ChIP</a:t>
            </a:r>
            <a:r>
              <a:rPr lang="en-US" altLang="ko-KR" sz="900" dirty="0" smtClean="0">
                <a:latin typeface="+mn-ea"/>
              </a:rPr>
              <a:t>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94297" y="7702607"/>
            <a:ext cx="318308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900" b="1" dirty="0" smtClean="0">
                <a:latin typeface="+mn-ea"/>
              </a:rPr>
              <a:t>STORAGE</a:t>
            </a:r>
          </a:p>
          <a:p>
            <a:r>
              <a:rPr lang="en-US" altLang="ko-KR" sz="900" dirty="0" smtClean="0">
                <a:latin typeface="+mn-ea"/>
              </a:rPr>
              <a:t>Store at -20℃. Stable up to two year from the date of shipment. Non-hazardous. No MSDS required.</a:t>
            </a:r>
            <a:endParaRPr lang="ko-KR" altLang="en-US" sz="900" dirty="0">
              <a:latin typeface="+mn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44664" y="1210068"/>
            <a:ext cx="221114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00" b="1" dirty="0" smtClean="0">
                <a:latin typeface="+mn-ea"/>
              </a:rPr>
              <a:t>Product research DATA</a:t>
            </a:r>
            <a:endParaRPr lang="ko-KR" altLang="en-US" sz="1000" dirty="0">
              <a:latin typeface="+mn-ea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25893" y="6459460"/>
            <a:ext cx="2837227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900" b="1" dirty="0" smtClean="0">
                <a:latin typeface="+mn-ea"/>
              </a:rPr>
              <a:t>SELECT PRODUCT CITAIONS</a:t>
            </a:r>
          </a:p>
          <a:p>
            <a:pPr algn="just"/>
            <a:endParaRPr lang="en-US" altLang="ko-KR" sz="900" dirty="0" smtClean="0">
              <a:latin typeface="+mn-ea"/>
            </a:endParaRPr>
          </a:p>
          <a:p>
            <a:pPr algn="just"/>
            <a:r>
              <a:rPr lang="en-US" altLang="ko-KR" sz="900" dirty="0" smtClean="0">
                <a:latin typeface="+mn-ea"/>
              </a:rPr>
              <a:t>2. Kim </a:t>
            </a:r>
            <a:r>
              <a:rPr lang="en-US" altLang="ko-KR" sz="900" dirty="0">
                <a:latin typeface="+mn-ea"/>
              </a:rPr>
              <a:t>TL, Cho MH, </a:t>
            </a:r>
            <a:r>
              <a:rPr lang="en-US" altLang="ko-KR" sz="900" dirty="0" err="1">
                <a:latin typeface="+mn-ea"/>
              </a:rPr>
              <a:t>Sangsawang</a:t>
            </a:r>
            <a:r>
              <a:rPr lang="en-US" altLang="ko-KR" sz="900" dirty="0">
                <a:latin typeface="+mn-ea"/>
              </a:rPr>
              <a:t> K, </a:t>
            </a:r>
            <a:r>
              <a:rPr lang="en-US" altLang="ko-KR" sz="900" b="1" dirty="0" err="1">
                <a:latin typeface="+mn-ea"/>
              </a:rPr>
              <a:t>Bhoo</a:t>
            </a:r>
            <a:r>
              <a:rPr lang="en-US" altLang="ko-KR" sz="900" b="1" dirty="0">
                <a:latin typeface="+mn-ea"/>
              </a:rPr>
              <a:t> SH</a:t>
            </a:r>
            <a:r>
              <a:rPr lang="en-US" altLang="ko-KR" sz="900" dirty="0">
                <a:latin typeface="+mn-ea"/>
              </a:rPr>
              <a:t> (2016) Fine Mutational Analysis of 2B8 and 3H7 Tag Epitopes with Corresponding Specific Monoclonal Antibodies. </a:t>
            </a:r>
            <a:r>
              <a:rPr lang="en-US" altLang="ko-KR" sz="900" b="1" dirty="0" err="1">
                <a:latin typeface="+mn-ea"/>
              </a:rPr>
              <a:t>Mol</a:t>
            </a:r>
            <a:r>
              <a:rPr lang="en-US" altLang="ko-KR" sz="900" b="1" dirty="0">
                <a:latin typeface="+mn-ea"/>
              </a:rPr>
              <a:t> Cells.</a:t>
            </a:r>
            <a:r>
              <a:rPr lang="en-US" altLang="ko-KR" sz="900" dirty="0">
                <a:latin typeface="+mn-ea"/>
              </a:rPr>
              <a:t> 39(6</a:t>
            </a:r>
            <a:r>
              <a:rPr lang="en-US" altLang="ko-KR" sz="900" dirty="0" smtClean="0">
                <a:latin typeface="+mn-ea"/>
              </a:rPr>
              <a:t>): 460-467.</a:t>
            </a:r>
          </a:p>
          <a:p>
            <a:pPr algn="just"/>
            <a:endParaRPr lang="ko-KR" altLang="ko-KR" sz="900" dirty="0">
              <a:latin typeface="+mn-ea"/>
            </a:endParaRPr>
          </a:p>
          <a:p>
            <a:r>
              <a:rPr lang="en-US" altLang="ko-KR" sz="900" dirty="0" smtClean="0">
                <a:latin typeface="+mn-ea"/>
              </a:rPr>
              <a:t>3. </a:t>
            </a:r>
            <a:r>
              <a:rPr lang="en-US" altLang="ko-KR" sz="900" dirty="0">
                <a:latin typeface="+mn-ea"/>
              </a:rPr>
              <a:t>Kim TL, </a:t>
            </a:r>
            <a:r>
              <a:rPr lang="en-US" altLang="ko-KR" sz="900" dirty="0" err="1">
                <a:latin typeface="+mn-ea"/>
              </a:rPr>
              <a:t>Yoo</a:t>
            </a:r>
            <a:r>
              <a:rPr lang="en-US" altLang="ko-KR" sz="900" dirty="0">
                <a:latin typeface="+mn-ea"/>
              </a:rPr>
              <a:t> J, </a:t>
            </a:r>
            <a:r>
              <a:rPr lang="en-US" altLang="ko-KR" sz="900" dirty="0" err="1">
                <a:latin typeface="+mn-ea"/>
              </a:rPr>
              <a:t>Sangsawang</a:t>
            </a:r>
            <a:r>
              <a:rPr lang="en-US" altLang="ko-KR" sz="900" dirty="0">
                <a:latin typeface="+mn-ea"/>
              </a:rPr>
              <a:t> K, Cho MH, Yang SH, </a:t>
            </a:r>
            <a:r>
              <a:rPr lang="en-US" altLang="ko-KR" sz="900" dirty="0" err="1">
                <a:latin typeface="+mn-ea"/>
              </a:rPr>
              <a:t>Suh</a:t>
            </a:r>
            <a:r>
              <a:rPr lang="en-US" altLang="ko-KR" sz="900" dirty="0">
                <a:latin typeface="+mn-ea"/>
              </a:rPr>
              <a:t> JW, Hahn TR, </a:t>
            </a:r>
            <a:r>
              <a:rPr lang="en-US" altLang="ko-KR" sz="900" b="1" dirty="0" err="1">
                <a:latin typeface="+mn-ea"/>
              </a:rPr>
              <a:t>Bhoo</a:t>
            </a:r>
            <a:r>
              <a:rPr lang="en-US" altLang="ko-KR" sz="900" b="1" dirty="0">
                <a:latin typeface="+mn-ea"/>
              </a:rPr>
              <a:t> </a:t>
            </a:r>
            <a:r>
              <a:rPr lang="en-US" altLang="ko-KR" sz="900" b="1" dirty="0" smtClean="0">
                <a:latin typeface="+mn-ea"/>
              </a:rPr>
              <a:t>SH </a:t>
            </a:r>
            <a:r>
              <a:rPr lang="en-US" altLang="ko-KR" sz="900" dirty="0" smtClean="0">
                <a:latin typeface="+mn-ea"/>
              </a:rPr>
              <a:t>(2014</a:t>
            </a:r>
            <a:r>
              <a:rPr lang="en-US" altLang="ko-KR" sz="900" dirty="0">
                <a:latin typeface="+mn-ea"/>
              </a:rPr>
              <a:t>) Epitope mapping of monoclonal antibodies for the </a:t>
            </a:r>
            <a:r>
              <a:rPr lang="en-US" altLang="ko-KR" sz="900" dirty="0" err="1">
                <a:latin typeface="+mn-ea"/>
              </a:rPr>
              <a:t>Deinococcus</a:t>
            </a:r>
            <a:r>
              <a:rPr lang="en-US" altLang="ko-KR" sz="900" dirty="0">
                <a:latin typeface="+mn-ea"/>
              </a:rPr>
              <a:t> </a:t>
            </a:r>
            <a:r>
              <a:rPr lang="en-US" altLang="ko-KR" sz="900" dirty="0" err="1">
                <a:latin typeface="+mn-ea"/>
              </a:rPr>
              <a:t>radiodurans</a:t>
            </a:r>
            <a:r>
              <a:rPr lang="en-US" altLang="ko-KR" sz="900" dirty="0">
                <a:latin typeface="+mn-ea"/>
              </a:rPr>
              <a:t> </a:t>
            </a:r>
            <a:r>
              <a:rPr lang="en-US" altLang="ko-KR" sz="900" dirty="0" err="1">
                <a:latin typeface="+mn-ea"/>
              </a:rPr>
              <a:t>bacteriophytochome</a:t>
            </a:r>
            <a:r>
              <a:rPr lang="en-US" altLang="ko-KR" sz="900" dirty="0">
                <a:latin typeface="+mn-ea"/>
              </a:rPr>
              <a:t>. </a:t>
            </a:r>
            <a:r>
              <a:rPr lang="en-US" altLang="ko-KR" sz="900" b="1" dirty="0">
                <a:latin typeface="+mn-ea"/>
              </a:rPr>
              <a:t>Protein </a:t>
            </a:r>
            <a:r>
              <a:rPr lang="en-US" altLang="ko-KR" sz="900" b="1" dirty="0" smtClean="0">
                <a:latin typeface="+mn-ea"/>
              </a:rPr>
              <a:t>Sci. </a:t>
            </a:r>
            <a:r>
              <a:rPr lang="en-US" altLang="ko-KR" sz="900" dirty="0" smtClean="0">
                <a:latin typeface="+mn-ea"/>
              </a:rPr>
              <a:t>23(6</a:t>
            </a:r>
            <a:r>
              <a:rPr lang="en-US" altLang="ko-KR" sz="900" dirty="0">
                <a:latin typeface="+mn-ea"/>
              </a:rPr>
              <a:t>): </a:t>
            </a:r>
            <a:r>
              <a:rPr lang="en-US" altLang="ko-KR" sz="900" dirty="0" smtClean="0">
                <a:latin typeface="+mn-ea"/>
              </a:rPr>
              <a:t>812-818.</a:t>
            </a:r>
          </a:p>
          <a:p>
            <a:endParaRPr lang="en-US" altLang="ko-KR" sz="900" dirty="0">
              <a:latin typeface="+mn-ea"/>
            </a:endParaRPr>
          </a:p>
        </p:txBody>
      </p:sp>
      <p:sp>
        <p:nvSpPr>
          <p:cNvPr id="22" name="TextBox 8"/>
          <p:cNvSpPr txBox="1">
            <a:spLocks noChangeArrowheads="1"/>
          </p:cNvSpPr>
          <p:nvPr/>
        </p:nvSpPr>
        <p:spPr bwMode="auto">
          <a:xfrm>
            <a:off x="3879695" y="4516364"/>
            <a:ext cx="2761244" cy="1546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85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ko-KR" sz="900" b="1" dirty="0" smtClean="0">
                <a:latin typeface="+mn-ea"/>
                <a:ea typeface="+mn-ea"/>
                <a:cs typeface="Arial" panose="020B0604020202020204" pitchFamily="34" charset="0"/>
              </a:rPr>
              <a:t>Specificity test of anti-7AT antibody to various  constructs. </a:t>
            </a:r>
          </a:p>
          <a:p>
            <a:pPr algn="just">
              <a:lnSpc>
                <a:spcPct val="150000"/>
              </a:lnSpc>
            </a:pPr>
            <a:r>
              <a:rPr lang="en-US" altLang="ko-KR" sz="900" dirty="0" smtClean="0">
                <a:latin typeface="+mn-ea"/>
                <a:ea typeface="+mn-ea"/>
                <a:cs typeface="Arial" panose="020B0604020202020204" pitchFamily="34" charset="0"/>
              </a:rPr>
              <a:t>Western blotting(upper) analysis against GFP construct with various 7AT tags.. 7AT(HPGEIEE) tag is working in the N-terminus without extra amino acid, but extra  Alanine is required when tagging in the C-terminus.</a:t>
            </a:r>
            <a:endParaRPr lang="ko-KR" altLang="en-US" sz="900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02181" y="223908"/>
            <a:ext cx="31803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 smtClean="0">
                <a:solidFill>
                  <a:srgbClr val="0070C0"/>
                </a:solidFill>
              </a:rPr>
              <a:t>            Contact : </a:t>
            </a:r>
            <a:r>
              <a:rPr lang="en-US" altLang="ko-KR" sz="1200" b="1" dirty="0" err="1" smtClean="0">
                <a:solidFill>
                  <a:srgbClr val="0070C0"/>
                </a:solidFill>
              </a:rPr>
              <a:t>BioJane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 (</a:t>
            </a:r>
            <a:r>
              <a:rPr lang="en-US" altLang="ko-KR" sz="1200" b="1" dirty="0" smtClean="0">
                <a:solidFill>
                  <a:srgbClr val="0070C0"/>
                </a:solidFill>
                <a:hlinkClick r:id="rId2"/>
              </a:rPr>
              <a:t>www.biojane.net</a:t>
            </a:r>
            <a:r>
              <a:rPr lang="en-US" altLang="ko-KR" sz="1200" b="1" dirty="0" smtClean="0">
                <a:solidFill>
                  <a:srgbClr val="0070C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200" b="1" dirty="0" smtClean="0">
                <a:solidFill>
                  <a:srgbClr val="0070C0"/>
                </a:solidFill>
              </a:rPr>
              <a:t>     010-5381-4677, </a:t>
            </a:r>
            <a:r>
              <a:rPr lang="en-US" altLang="ko-KR" sz="1200" dirty="0" smtClean="0">
                <a:solidFill>
                  <a:srgbClr val="0070C0"/>
                </a:solidFill>
              </a:rPr>
              <a:t>information@biojane.net</a:t>
            </a:r>
            <a:endParaRPr lang="ko-KR" altLang="en-US" sz="1200" b="1" dirty="0">
              <a:solidFill>
                <a:srgbClr val="0070C0"/>
              </a:solidFill>
            </a:endParaRPr>
          </a:p>
        </p:txBody>
      </p:sp>
      <p:pic>
        <p:nvPicPr>
          <p:cNvPr id="39" name="그림 38"/>
          <p:cNvPicPr>
            <a:picLocks noChangeAspect="1"/>
          </p:cNvPicPr>
          <p:nvPr/>
        </p:nvPicPr>
        <p:blipFill rotWithShape="1">
          <a:blip r:embed="rId3"/>
          <a:srcRect l="13947" t="12632" r="51316" b="28772"/>
          <a:stretch/>
        </p:blipFill>
        <p:spPr>
          <a:xfrm>
            <a:off x="3797304" y="1657716"/>
            <a:ext cx="2926026" cy="277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95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2948</TotalTime>
  <Words>372</Words>
  <Application>Microsoft Office PowerPoint</Application>
  <PresentationFormat>화면 슬라이드 쇼(4:3)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Anti-7AT tag antibody (BJA-002) (mouse monoclonal IgG, 1mg/1ml)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Anti-2B8 antibody(JTB-A001)</dc:title>
  <dc:creator>Windows 사용자</dc:creator>
  <cp:lastModifiedBy>user</cp:lastModifiedBy>
  <cp:revision>67</cp:revision>
  <cp:lastPrinted>2020-02-01T02:08:46Z</cp:lastPrinted>
  <dcterms:created xsi:type="dcterms:W3CDTF">2017-02-14T00:30:10Z</dcterms:created>
  <dcterms:modified xsi:type="dcterms:W3CDTF">2020-06-23T05:15:38Z</dcterms:modified>
</cp:coreProperties>
</file>