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5" autoAdjust="0"/>
    <p:restoredTop sz="94660"/>
  </p:normalViewPr>
  <p:slideViewPr>
    <p:cSldViewPr snapToGrid="0">
      <p:cViewPr>
        <p:scale>
          <a:sx n="140" d="100"/>
          <a:sy n="140" d="100"/>
        </p:scale>
        <p:origin x="-2550" y="16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30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3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4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9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0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86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0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187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0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05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F86A-8105-4C0E-9A87-918CEF4296C1}" type="datetimeFigureOut">
              <a:rPr lang="ko-KR" altLang="en-US" smtClean="0"/>
              <a:t>2022-08-16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7C9A4-3DBA-4CA1-B4E3-FDD1DA3437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98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biojane.net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825893" y="1128859"/>
            <a:ext cx="2685299" cy="2321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66255" y="228600"/>
            <a:ext cx="6392293" cy="5868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97523" y="316745"/>
            <a:ext cx="5829300" cy="42751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altLang="ko-KR" sz="1600" b="1" dirty="0">
                <a:latin typeface="+mj-ea"/>
              </a:rPr>
              <a:t>Anti-2B8 tag antibody (BJA-001)</a:t>
            </a:r>
            <a:br>
              <a:rPr lang="en-US" altLang="ko-KR" sz="1600" b="1" dirty="0">
                <a:latin typeface="+mj-ea"/>
              </a:rPr>
            </a:br>
            <a:r>
              <a:rPr lang="en-US" altLang="ko-KR" sz="1600" b="1" dirty="0" smtClean="0">
                <a:latin typeface="+mj-ea"/>
              </a:rPr>
              <a:t>  </a:t>
            </a:r>
            <a:r>
              <a:rPr lang="en-US" altLang="ko-KR" sz="1200" b="1" dirty="0">
                <a:latin typeface="+mj-ea"/>
              </a:rPr>
              <a:t>(mouse monoclonal </a:t>
            </a:r>
            <a:r>
              <a:rPr lang="en-US" altLang="ko-KR" sz="1200" b="1" dirty="0" err="1">
                <a:latin typeface="+mj-ea"/>
              </a:rPr>
              <a:t>IgG</a:t>
            </a:r>
            <a:r>
              <a:rPr lang="en-US" altLang="ko-KR" sz="1200" b="1" dirty="0">
                <a:latin typeface="+mj-ea"/>
              </a:rPr>
              <a:t>, </a:t>
            </a:r>
            <a:r>
              <a:rPr lang="en-US" altLang="ko-KR" sz="1200" b="1" dirty="0" smtClean="0">
                <a:latin typeface="+mj-ea"/>
              </a:rPr>
              <a:t>100</a:t>
            </a:r>
            <a:r>
              <a:rPr lang="en-US" altLang="ko-KR" sz="1200" b="1" dirty="0" smtClean="0">
                <a:latin typeface="Symbol" panose="05050102010706020507" pitchFamily="18" charset="2"/>
              </a:rPr>
              <a:t>m</a:t>
            </a:r>
            <a:r>
              <a:rPr lang="en-US" altLang="ko-KR" sz="1200" b="1" dirty="0" smtClean="0">
                <a:latin typeface="+mj-ea"/>
              </a:rPr>
              <a:t>g)</a:t>
            </a:r>
            <a:endParaRPr lang="ko-KR" altLang="en-US" sz="1200" b="1" dirty="0">
              <a:latin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699" y="931585"/>
            <a:ext cx="3369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>
                <a:latin typeface="+mn-ea"/>
              </a:rPr>
              <a:t>BACKGROUND</a:t>
            </a:r>
          </a:p>
          <a:p>
            <a:pPr algn="just"/>
            <a:r>
              <a:rPr lang="en-US" altLang="ko-KR" sz="900" dirty="0">
                <a:latin typeface="+mn-ea"/>
              </a:rPr>
              <a:t>2B8 epitope sequence </a:t>
            </a:r>
            <a:r>
              <a:rPr lang="en-US" altLang="ko-KR" sz="900" b="1" dirty="0">
                <a:latin typeface="+mn-ea"/>
              </a:rPr>
              <a:t>(RDPLPFFPP, </a:t>
            </a:r>
            <a:r>
              <a:rPr lang="en-US" altLang="ko-KR" sz="800" dirty="0">
                <a:latin typeface="+mn-ea"/>
              </a:rPr>
              <a:t>CGG GAC CCG TTG CCC TTT </a:t>
            </a:r>
            <a:r>
              <a:rPr lang="en-US" altLang="ko-KR" sz="800" dirty="0" err="1">
                <a:latin typeface="+mn-ea"/>
              </a:rPr>
              <a:t>TTT</a:t>
            </a:r>
            <a:r>
              <a:rPr lang="en-US" altLang="ko-KR" sz="800" dirty="0">
                <a:latin typeface="+mn-ea"/>
              </a:rPr>
              <a:t> CCA CCG</a:t>
            </a:r>
            <a:r>
              <a:rPr lang="en-US" altLang="ko-KR" sz="900" b="1" dirty="0">
                <a:latin typeface="+mn-ea"/>
              </a:rPr>
              <a:t>) </a:t>
            </a:r>
            <a:r>
              <a:rPr lang="en-US" altLang="ko-KR" sz="900" dirty="0">
                <a:latin typeface="+mn-ea"/>
              </a:rPr>
              <a:t>is the part of </a:t>
            </a:r>
            <a:r>
              <a:rPr lang="en-US" altLang="ko-KR" sz="900" i="1" dirty="0" err="1">
                <a:latin typeface="+mn-ea"/>
              </a:rPr>
              <a:t>Deinococcus</a:t>
            </a:r>
            <a:r>
              <a:rPr lang="en-US" altLang="ko-KR" sz="900" i="1" dirty="0">
                <a:latin typeface="+mn-ea"/>
              </a:rPr>
              <a:t> </a:t>
            </a:r>
            <a:r>
              <a:rPr lang="en-US" altLang="ko-KR" sz="900" i="1" dirty="0" err="1">
                <a:latin typeface="+mn-ea"/>
              </a:rPr>
              <a:t>radiodurans</a:t>
            </a:r>
            <a:r>
              <a:rPr lang="en-US" altLang="ko-KR" sz="900" i="1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Bacteriophytochromes</a:t>
            </a:r>
            <a:r>
              <a:rPr lang="en-US" altLang="ko-KR" sz="900" dirty="0">
                <a:latin typeface="+mn-ea"/>
              </a:rPr>
              <a:t> (</a:t>
            </a:r>
            <a:r>
              <a:rPr lang="en-US" altLang="ko-KR" sz="900" dirty="0" err="1">
                <a:latin typeface="+mn-ea"/>
              </a:rPr>
              <a:t>DrBphP</a:t>
            </a:r>
            <a:r>
              <a:rPr lang="en-US" altLang="ko-KR" sz="900" dirty="0">
                <a:latin typeface="+mn-ea"/>
              </a:rPr>
              <a:t>). This monoclonal anti-2B8 antibody is highly specific to any protein containing </a:t>
            </a:r>
            <a:r>
              <a:rPr lang="en-US" altLang="ko-KR" sz="900" dirty="0">
                <a:effectLst/>
                <a:latin typeface="+mn-ea"/>
              </a:rPr>
              <a:t>minimal original epitope </a:t>
            </a:r>
            <a:r>
              <a:rPr lang="en-US" altLang="ko-KR" sz="900" dirty="0">
                <a:latin typeface="+mn-ea"/>
              </a:rPr>
              <a:t>sequence (RDPLPFFPP). This antibody also react even better to a modified epitope sequence</a:t>
            </a:r>
            <a:r>
              <a:rPr lang="en-US" altLang="ko-KR" sz="900" dirty="0">
                <a:effectLst/>
                <a:latin typeface="+mn-ea"/>
              </a:rPr>
              <a:t> (RDPLPAFPP).</a:t>
            </a:r>
            <a:r>
              <a:rPr lang="en-US" altLang="ko-KR" sz="900" dirty="0">
                <a:latin typeface="+mn-ea"/>
              </a:rPr>
              <a:t> </a:t>
            </a:r>
          </a:p>
          <a:p>
            <a:pPr algn="just"/>
            <a:endParaRPr lang="en-US" altLang="ko-KR" sz="900" dirty="0">
              <a:latin typeface="+mn-ea"/>
            </a:endParaRPr>
          </a:p>
          <a:p>
            <a:pPr algn="just"/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In case of C-terminal tagging, RDPLPFFPPS will show 100% binding to the 2B8 antibody.</a:t>
            </a:r>
          </a:p>
          <a:p>
            <a:pPr algn="just"/>
            <a:endParaRPr lang="ko-KR" altLang="en-US" sz="9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99" y="2659198"/>
            <a:ext cx="3369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>
                <a:latin typeface="+mn-ea"/>
              </a:rPr>
              <a:t>SOURCE</a:t>
            </a:r>
          </a:p>
          <a:p>
            <a:pPr algn="just"/>
            <a:r>
              <a:rPr lang="en-US" altLang="ko-KR" sz="900" dirty="0">
                <a:latin typeface="+mn-ea"/>
              </a:rPr>
              <a:t>2B8 epitope is amino acid (3-11) sequence of </a:t>
            </a:r>
            <a:r>
              <a:rPr lang="en-US" altLang="ko-KR" sz="900" i="1" dirty="0" err="1">
                <a:latin typeface="+mn-ea"/>
              </a:rPr>
              <a:t>Deinococcus</a:t>
            </a:r>
            <a:r>
              <a:rPr lang="en-US" altLang="ko-KR" sz="900" i="1" dirty="0">
                <a:latin typeface="+mn-ea"/>
              </a:rPr>
              <a:t> </a:t>
            </a:r>
            <a:r>
              <a:rPr lang="en-US" altLang="ko-KR" sz="900" i="1" dirty="0" err="1">
                <a:latin typeface="+mn-ea"/>
              </a:rPr>
              <a:t>radiodurans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bacteriophytochrome</a:t>
            </a:r>
            <a:r>
              <a:rPr lang="en-US" altLang="ko-KR" sz="900" dirty="0">
                <a:latin typeface="+mn-ea"/>
              </a:rPr>
              <a:t> (</a:t>
            </a:r>
            <a:r>
              <a:rPr lang="en-US" altLang="ko-KR" sz="900" dirty="0" err="1">
                <a:latin typeface="+mn-ea"/>
              </a:rPr>
              <a:t>DrBphP</a:t>
            </a:r>
            <a:r>
              <a:rPr lang="en-US" altLang="ko-KR" sz="900" dirty="0">
                <a:latin typeface="+mn-ea"/>
              </a:rPr>
              <a:t>, 75kDa). Anti-2B8 antibody was generated by immunizing purified </a:t>
            </a:r>
            <a:r>
              <a:rPr lang="en-US" altLang="ko-KR" sz="900" dirty="0" err="1">
                <a:latin typeface="+mn-ea"/>
              </a:rPr>
              <a:t>DrBphP</a:t>
            </a:r>
            <a:r>
              <a:rPr lang="en-US" altLang="ko-KR" sz="900" dirty="0">
                <a:latin typeface="+mn-ea"/>
              </a:rPr>
              <a:t> protein into mouse.</a:t>
            </a:r>
            <a:endParaRPr lang="ko-KR" altLang="en-US" sz="9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202" y="3475624"/>
            <a:ext cx="32766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>
                <a:latin typeface="+mn-ea"/>
              </a:rPr>
              <a:t>PRODUCT</a:t>
            </a:r>
          </a:p>
          <a:p>
            <a:pPr algn="just"/>
            <a:r>
              <a:rPr lang="en-US" altLang="ko-KR" sz="900" dirty="0">
                <a:latin typeface="+mn-ea"/>
              </a:rPr>
              <a:t>Each vial contains 100 </a:t>
            </a:r>
            <a:r>
              <a:rPr lang="el-GR" altLang="ko-KR" sz="900" dirty="0">
                <a:latin typeface="+mn-ea"/>
              </a:rPr>
              <a:t>μ</a:t>
            </a:r>
            <a:r>
              <a:rPr lang="en-US" altLang="ko-KR" sz="900" dirty="0">
                <a:latin typeface="+mn-ea"/>
              </a:rPr>
              <a:t>g </a:t>
            </a:r>
            <a:r>
              <a:rPr lang="en-US" altLang="ko-KR" sz="900" dirty="0" err="1">
                <a:latin typeface="+mn-ea"/>
              </a:rPr>
              <a:t>IgG</a:t>
            </a:r>
            <a:r>
              <a:rPr lang="en-US" altLang="ko-KR" sz="900" dirty="0">
                <a:latin typeface="+mn-ea"/>
              </a:rPr>
              <a:t> (monoclonal) in 200 </a:t>
            </a:r>
            <a:r>
              <a:rPr lang="en-US" altLang="ko-KR" sz="900" dirty="0">
                <a:latin typeface="Symbol" pitchFamily="18" charset="2"/>
              </a:rPr>
              <a:t>m</a:t>
            </a:r>
            <a:r>
              <a:rPr lang="en-US" altLang="ko-KR" sz="900" dirty="0">
                <a:latin typeface="+mn-ea"/>
              </a:rPr>
              <a:t>l of PBS with &lt;0.1% sodium </a:t>
            </a:r>
            <a:r>
              <a:rPr lang="en-US" altLang="ko-KR" sz="900" dirty="0" err="1">
                <a:latin typeface="+mn-ea"/>
              </a:rPr>
              <a:t>azide</a:t>
            </a:r>
            <a:r>
              <a:rPr lang="en-US" altLang="ko-KR" sz="900" dirty="0">
                <a:latin typeface="+mn-ea"/>
              </a:rPr>
              <a:t>, 30% glycerol</a:t>
            </a:r>
          </a:p>
          <a:p>
            <a:pPr algn="just"/>
            <a:endParaRPr lang="en-US" altLang="ko-KR" sz="900" b="1" dirty="0">
              <a:latin typeface="+mn-ea"/>
            </a:endParaRPr>
          </a:p>
          <a:p>
            <a:pPr algn="just"/>
            <a:r>
              <a:rPr lang="en-US" altLang="ko-KR" sz="900" b="1" dirty="0">
                <a:latin typeface="+mn-ea"/>
              </a:rPr>
              <a:t>* Control protein: </a:t>
            </a:r>
          </a:p>
          <a:p>
            <a:pPr algn="just"/>
            <a:r>
              <a:rPr lang="en-US" altLang="ko-KR" sz="900" dirty="0">
                <a:latin typeface="+mn-ea"/>
              </a:rPr>
              <a:t>  purified 2B8 tagged GFP protein (~28 </a:t>
            </a:r>
            <a:r>
              <a:rPr lang="en-US" altLang="ko-KR" sz="900" dirty="0" err="1">
                <a:latin typeface="+mn-ea"/>
              </a:rPr>
              <a:t>kDa</a:t>
            </a:r>
            <a:r>
              <a:rPr lang="en-US" altLang="ko-KR" sz="900" dirty="0">
                <a:latin typeface="+mn-ea"/>
              </a:rPr>
              <a:t>), use 5~10 </a:t>
            </a:r>
            <a:r>
              <a:rPr lang="en-US" altLang="ko-KR" sz="900" dirty="0">
                <a:latin typeface="Symbol" pitchFamily="18" charset="2"/>
              </a:rPr>
              <a:t>m</a:t>
            </a:r>
            <a:r>
              <a:rPr lang="en-US" altLang="ko-KR" sz="900" dirty="0">
                <a:latin typeface="+mn-ea"/>
              </a:rPr>
              <a:t>l                      </a:t>
            </a:r>
          </a:p>
          <a:p>
            <a:pPr algn="just"/>
            <a:r>
              <a:rPr lang="en-US" altLang="ko-KR" sz="900" dirty="0">
                <a:latin typeface="+mn-ea"/>
              </a:rPr>
              <a:t>  for western blot.</a:t>
            </a:r>
            <a:endParaRPr lang="en-US" altLang="ko-KR" sz="900" b="1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98" y="4570083"/>
            <a:ext cx="3276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>
                <a:latin typeface="+mn-ea"/>
              </a:rPr>
              <a:t>APPLICATIONS</a:t>
            </a:r>
          </a:p>
          <a:p>
            <a:pPr algn="just"/>
            <a:r>
              <a:rPr lang="en-US" altLang="ko-KR" sz="900" dirty="0">
                <a:latin typeface="+mn-ea"/>
              </a:rPr>
              <a:t>Anti-2B8 antibody is recommended for detection of RDPLPFFPP or RDPLP</a:t>
            </a:r>
            <a:r>
              <a:rPr lang="en-US" altLang="ko-KR" sz="900" b="1" dirty="0">
                <a:solidFill>
                  <a:srgbClr val="FF0000"/>
                </a:solidFill>
                <a:latin typeface="+mn-ea"/>
              </a:rPr>
              <a:t>A</a:t>
            </a:r>
            <a:r>
              <a:rPr lang="en-US" altLang="ko-KR" sz="900" dirty="0">
                <a:latin typeface="+mn-ea"/>
              </a:rPr>
              <a:t>FPP peptide tagged fusion proteins by Western Blot, starting dilution with 1:5,000 (dilution range is 1:5,000~1:20,000), </a:t>
            </a:r>
            <a:r>
              <a:rPr lang="en-US" altLang="ko-KR" sz="900" dirty="0" err="1">
                <a:latin typeface="+mn-ea"/>
              </a:rPr>
              <a:t>Immunoprecipition</a:t>
            </a:r>
            <a:r>
              <a:rPr lang="en-US" altLang="ko-KR" sz="900" dirty="0">
                <a:latin typeface="+mn-ea"/>
              </a:rPr>
              <a:t> [~5 </a:t>
            </a:r>
            <a:r>
              <a:rPr lang="el-GR" altLang="ko-KR" sz="900" dirty="0">
                <a:latin typeface="+mn-ea"/>
              </a:rPr>
              <a:t>μ</a:t>
            </a:r>
            <a:r>
              <a:rPr lang="en-US" altLang="ko-KR" sz="900" dirty="0">
                <a:latin typeface="+mn-ea"/>
              </a:rPr>
              <a:t>g per 100-500 </a:t>
            </a:r>
            <a:r>
              <a:rPr lang="el-GR" altLang="ko-KR" sz="900" dirty="0">
                <a:latin typeface="+mn-ea"/>
              </a:rPr>
              <a:t>μ</a:t>
            </a:r>
            <a:r>
              <a:rPr lang="en-US" altLang="ko-KR" sz="900" dirty="0">
                <a:latin typeface="+mn-ea"/>
              </a:rPr>
              <a:t>g of total protein (1 ml of cell lysate)] and solid phase ELISA (starting dilution 1:1,000~1:10,000). </a:t>
            </a:r>
            <a:r>
              <a:rPr lang="en-US" altLang="ko-KR" sz="900" dirty="0" err="1">
                <a:latin typeface="+mn-ea"/>
              </a:rPr>
              <a:t>Chromatine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immunoprecipitation</a:t>
            </a:r>
            <a:r>
              <a:rPr lang="en-US" altLang="ko-KR" sz="900" dirty="0">
                <a:latin typeface="+mn-ea"/>
              </a:rPr>
              <a:t>(</a:t>
            </a:r>
            <a:r>
              <a:rPr lang="en-US" altLang="ko-KR" sz="900" dirty="0" err="1">
                <a:latin typeface="+mn-ea"/>
              </a:rPr>
              <a:t>ChIP</a:t>
            </a:r>
            <a:r>
              <a:rPr lang="en-US" altLang="ko-KR" sz="900" dirty="0">
                <a:latin typeface="+mn-ea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698" y="5825831"/>
            <a:ext cx="31830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latin typeface="+mn-ea"/>
              </a:rPr>
              <a:t>STORAGE</a:t>
            </a:r>
          </a:p>
          <a:p>
            <a:r>
              <a:rPr lang="en-US" altLang="ko-KR" sz="900" dirty="0">
                <a:latin typeface="+mn-ea"/>
              </a:rPr>
              <a:t>Store at -20℃. Stable up to two year from the date of shipment. Non-hazardous. No MSDS required.</a:t>
            </a:r>
            <a:endParaRPr lang="ko-KR" altLang="en-US" sz="9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4664" y="1114818"/>
            <a:ext cx="2211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n-ea"/>
              </a:rPr>
              <a:t>Product research DATA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98" y="6375197"/>
            <a:ext cx="3276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900" b="1" dirty="0">
                <a:latin typeface="+mn-ea"/>
              </a:rPr>
              <a:t>SELECT PRODUCT CITAIONS</a:t>
            </a:r>
          </a:p>
          <a:p>
            <a:pPr algn="just"/>
            <a:endParaRPr lang="en-US" altLang="ko-KR" sz="900" b="1" dirty="0">
              <a:latin typeface="+mn-ea"/>
            </a:endParaRPr>
          </a:p>
          <a:p>
            <a:pPr algn="just"/>
            <a:r>
              <a:rPr lang="en-US" altLang="ko-KR" sz="900" dirty="0">
                <a:latin typeface="+mn-ea"/>
              </a:rPr>
              <a:t>1. Choi HR, Kim TL, Cho MH, </a:t>
            </a:r>
            <a:r>
              <a:rPr lang="en-US" altLang="ko-KR" sz="900" b="1" dirty="0" err="1">
                <a:latin typeface="+mn-ea"/>
              </a:rPr>
              <a:t>Bhoo</a:t>
            </a:r>
            <a:r>
              <a:rPr lang="en-US" altLang="ko-KR" sz="900" b="1" dirty="0">
                <a:latin typeface="+mn-ea"/>
              </a:rPr>
              <a:t> SH </a:t>
            </a:r>
            <a:r>
              <a:rPr lang="en-US" altLang="ko-KR" sz="900" dirty="0">
                <a:latin typeface="+mn-ea"/>
              </a:rPr>
              <a:t>(2017) </a:t>
            </a:r>
            <a:r>
              <a:rPr lang="en-US" altLang="ko-KR" sz="900" dirty="0" err="1">
                <a:latin typeface="+mn-ea"/>
              </a:rPr>
              <a:t>Immuno</a:t>
            </a:r>
            <a:r>
              <a:rPr lang="en-US" altLang="ko-KR" sz="900" dirty="0">
                <a:latin typeface="+mn-ea"/>
              </a:rPr>
              <a:t>-affinity purification of 2B8-tagged proteins. </a:t>
            </a:r>
            <a:r>
              <a:rPr lang="en-US" altLang="ko-KR" sz="900" b="1" dirty="0">
                <a:latin typeface="+mn-ea"/>
              </a:rPr>
              <a:t>Appl. Biol. Chem. </a:t>
            </a:r>
            <a:r>
              <a:rPr lang="en-US" altLang="ko-KR" sz="900" dirty="0">
                <a:latin typeface="+mn-ea"/>
              </a:rPr>
              <a:t>60(5): 563-568.</a:t>
            </a:r>
            <a:endParaRPr lang="ko-KR" altLang="ko-KR" sz="900" dirty="0">
              <a:latin typeface="+mn-ea"/>
            </a:endParaRPr>
          </a:p>
          <a:p>
            <a:pPr algn="just"/>
            <a:endParaRPr lang="en-US" altLang="ko-KR" sz="900" dirty="0">
              <a:latin typeface="+mn-ea"/>
            </a:endParaRPr>
          </a:p>
          <a:p>
            <a:pPr algn="just"/>
            <a:r>
              <a:rPr lang="en-US" altLang="ko-KR" sz="900" dirty="0">
                <a:latin typeface="+mn-ea"/>
              </a:rPr>
              <a:t>2. Kim TL, Cho MH, </a:t>
            </a:r>
            <a:r>
              <a:rPr lang="en-US" altLang="ko-KR" sz="900" dirty="0" err="1">
                <a:latin typeface="+mn-ea"/>
              </a:rPr>
              <a:t>Sangsawang</a:t>
            </a:r>
            <a:r>
              <a:rPr lang="en-US" altLang="ko-KR" sz="900" dirty="0">
                <a:latin typeface="+mn-ea"/>
              </a:rPr>
              <a:t> K, </a:t>
            </a:r>
            <a:r>
              <a:rPr lang="en-US" altLang="ko-KR" sz="900" b="1" dirty="0" err="1">
                <a:latin typeface="+mn-ea"/>
              </a:rPr>
              <a:t>Bhoo</a:t>
            </a:r>
            <a:r>
              <a:rPr lang="en-US" altLang="ko-KR" sz="900" b="1" dirty="0">
                <a:latin typeface="+mn-ea"/>
              </a:rPr>
              <a:t> SH</a:t>
            </a:r>
            <a:r>
              <a:rPr lang="en-US" altLang="ko-KR" sz="900" dirty="0">
                <a:latin typeface="+mn-ea"/>
              </a:rPr>
              <a:t> (2016) Fine Mutational Analysis of 2B8 and 3H7 Tag Epitopes with Corresponding Specific Monoclonal Antibodies. </a:t>
            </a:r>
            <a:r>
              <a:rPr lang="en-US" altLang="ko-KR" sz="900" b="1" dirty="0" err="1">
                <a:latin typeface="+mn-ea"/>
              </a:rPr>
              <a:t>Mol</a:t>
            </a:r>
            <a:r>
              <a:rPr lang="en-US" altLang="ko-KR" sz="900" b="1" dirty="0">
                <a:latin typeface="+mn-ea"/>
              </a:rPr>
              <a:t> Cells.</a:t>
            </a:r>
            <a:r>
              <a:rPr lang="en-US" altLang="ko-KR" sz="900" dirty="0">
                <a:latin typeface="+mn-ea"/>
              </a:rPr>
              <a:t> 39(6): 460-467.</a:t>
            </a:r>
          </a:p>
          <a:p>
            <a:pPr algn="just"/>
            <a:endParaRPr lang="ko-KR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3. Kim TL, </a:t>
            </a:r>
            <a:r>
              <a:rPr lang="en-US" altLang="ko-KR" sz="900" dirty="0" err="1">
                <a:latin typeface="+mn-ea"/>
              </a:rPr>
              <a:t>Yoo</a:t>
            </a:r>
            <a:r>
              <a:rPr lang="en-US" altLang="ko-KR" sz="900" dirty="0">
                <a:latin typeface="+mn-ea"/>
              </a:rPr>
              <a:t> J, </a:t>
            </a:r>
            <a:r>
              <a:rPr lang="en-US" altLang="ko-KR" sz="900" dirty="0" err="1">
                <a:latin typeface="+mn-ea"/>
              </a:rPr>
              <a:t>Sangsawang</a:t>
            </a:r>
            <a:r>
              <a:rPr lang="en-US" altLang="ko-KR" sz="900" dirty="0">
                <a:latin typeface="+mn-ea"/>
              </a:rPr>
              <a:t> K, Cho MH, Yang SH, </a:t>
            </a:r>
            <a:r>
              <a:rPr lang="en-US" altLang="ko-KR" sz="900" dirty="0" err="1">
                <a:latin typeface="+mn-ea"/>
              </a:rPr>
              <a:t>Suh</a:t>
            </a:r>
            <a:r>
              <a:rPr lang="en-US" altLang="ko-KR" sz="900" dirty="0">
                <a:latin typeface="+mn-ea"/>
              </a:rPr>
              <a:t> JW, Hahn TR, </a:t>
            </a:r>
            <a:r>
              <a:rPr lang="en-US" altLang="ko-KR" sz="900" b="1" dirty="0" err="1">
                <a:latin typeface="+mn-ea"/>
              </a:rPr>
              <a:t>Bhoo</a:t>
            </a:r>
            <a:r>
              <a:rPr lang="en-US" altLang="ko-KR" sz="900" b="1" dirty="0">
                <a:latin typeface="+mn-ea"/>
              </a:rPr>
              <a:t> SH </a:t>
            </a:r>
            <a:r>
              <a:rPr lang="en-US" altLang="ko-KR" sz="900" dirty="0">
                <a:latin typeface="+mn-ea"/>
              </a:rPr>
              <a:t>(2014) Epitope mapping of monoclonal antibodies for the </a:t>
            </a:r>
            <a:r>
              <a:rPr lang="en-US" altLang="ko-KR" sz="900" dirty="0" err="1">
                <a:latin typeface="+mn-ea"/>
              </a:rPr>
              <a:t>Deinococcus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radiodurans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bacteriophytochome</a:t>
            </a:r>
            <a:r>
              <a:rPr lang="en-US" altLang="ko-KR" sz="900" dirty="0">
                <a:latin typeface="+mn-ea"/>
              </a:rPr>
              <a:t>. </a:t>
            </a:r>
            <a:r>
              <a:rPr lang="en-US" altLang="ko-KR" sz="900" b="1" dirty="0">
                <a:latin typeface="+mn-ea"/>
              </a:rPr>
              <a:t>Protein Sci. </a:t>
            </a:r>
            <a:r>
              <a:rPr lang="en-US" altLang="ko-KR" sz="900" dirty="0">
                <a:latin typeface="+mn-ea"/>
              </a:rPr>
              <a:t>23(6): 812-818.</a:t>
            </a:r>
          </a:p>
          <a:p>
            <a:endParaRPr lang="en-US" altLang="ko-KR" sz="900" dirty="0">
              <a:latin typeface="+mn-ea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706715" y="2570313"/>
            <a:ext cx="29234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/>
            <a:r>
              <a:rPr lang="en-US" altLang="ko-KR" sz="700" b="1" dirty="0">
                <a:latin typeface="+mn-ea"/>
                <a:ea typeface="+mn-ea"/>
                <a:cs typeface="Arial" panose="020B0604020202020204" pitchFamily="34" charset="0"/>
              </a:rPr>
              <a:t>Specificity test of anti-2B8 antibody to total proteins of various organisms. </a:t>
            </a:r>
          </a:p>
          <a:p>
            <a:pPr algn="just"/>
            <a:r>
              <a:rPr lang="en-US" altLang="ko-KR" sz="700" dirty="0" err="1">
                <a:latin typeface="+mn-ea"/>
                <a:ea typeface="+mn-ea"/>
              </a:rPr>
              <a:t>Coomassie</a:t>
            </a:r>
            <a:r>
              <a:rPr lang="en-US" altLang="ko-KR" sz="700" dirty="0">
                <a:latin typeface="+mn-ea"/>
                <a:ea typeface="+mn-ea"/>
              </a:rPr>
              <a:t> blue staining(left) and </a:t>
            </a:r>
            <a:r>
              <a:rPr lang="en-US" altLang="ko-KR" sz="700" dirty="0">
                <a:latin typeface="+mn-ea"/>
                <a:ea typeface="+mn-ea"/>
                <a:cs typeface="Arial" panose="020B0604020202020204" pitchFamily="34" charset="0"/>
              </a:rPr>
              <a:t>Western blotting(right) analysis against various model organisms. </a:t>
            </a:r>
            <a:r>
              <a:rPr lang="en-US" altLang="ko-KR" sz="700" dirty="0">
                <a:latin typeface="+mn-ea"/>
                <a:ea typeface="+mn-ea"/>
              </a:rPr>
              <a:t>1: 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</a:rPr>
              <a:t>Rice; </a:t>
            </a:r>
            <a:r>
              <a:rPr lang="en-US" altLang="ko-KR" sz="700" dirty="0">
                <a:latin typeface="+mn-ea"/>
                <a:ea typeface="+mn-ea"/>
              </a:rPr>
              <a:t>2: </a:t>
            </a:r>
            <a:r>
              <a:rPr lang="en-US" altLang="ko-KR" sz="700" i="1" dirty="0" err="1">
                <a:solidFill>
                  <a:srgbClr val="000000"/>
                </a:solidFill>
                <a:latin typeface="+mn-ea"/>
                <a:ea typeface="+mn-ea"/>
              </a:rPr>
              <a:t>Nicotiana</a:t>
            </a:r>
            <a:r>
              <a:rPr lang="en-US" altLang="ko-KR" sz="700" i="1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700" i="1" dirty="0" err="1">
                <a:solidFill>
                  <a:srgbClr val="000000"/>
                </a:solidFill>
                <a:latin typeface="+mn-ea"/>
                <a:ea typeface="+mn-ea"/>
              </a:rPr>
              <a:t>benthamiana</a:t>
            </a:r>
            <a:r>
              <a:rPr lang="en-US" altLang="ko-KR" sz="700" i="1" dirty="0">
                <a:solidFill>
                  <a:srgbClr val="000000"/>
                </a:solidFill>
                <a:latin typeface="+mn-ea"/>
                <a:ea typeface="+mn-ea"/>
              </a:rPr>
              <a:t>; </a:t>
            </a:r>
            <a:r>
              <a:rPr lang="en-US" altLang="ko-KR" sz="700" dirty="0">
                <a:latin typeface="+mn-ea"/>
                <a:ea typeface="+mn-ea"/>
              </a:rPr>
              <a:t>3: </a:t>
            </a:r>
            <a:r>
              <a:rPr lang="en-US" altLang="ko-KR" sz="700" i="1" dirty="0">
                <a:solidFill>
                  <a:srgbClr val="000000"/>
                </a:solidFill>
                <a:latin typeface="+mn-ea"/>
                <a:ea typeface="+mn-ea"/>
              </a:rPr>
              <a:t>Arabidopsis thaliana; </a:t>
            </a:r>
            <a:r>
              <a:rPr lang="en-US" altLang="ko-KR" sz="700" dirty="0">
                <a:latin typeface="+mn-ea"/>
                <a:ea typeface="+mn-ea"/>
              </a:rPr>
              <a:t>4: 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</a:rPr>
              <a:t>Saccharomyces cerevisiae; </a:t>
            </a:r>
            <a:r>
              <a:rPr lang="en-US" altLang="ko-KR" sz="700" dirty="0">
                <a:latin typeface="+mn-ea"/>
                <a:ea typeface="+mn-ea"/>
              </a:rPr>
              <a:t>5: </a:t>
            </a:r>
            <a:r>
              <a:rPr lang="en-US" altLang="ko-KR" sz="700" i="1" dirty="0">
                <a:solidFill>
                  <a:srgbClr val="000000"/>
                </a:solidFill>
                <a:latin typeface="+mn-ea"/>
                <a:ea typeface="+mn-ea"/>
              </a:rPr>
              <a:t>E.coli; </a:t>
            </a:r>
            <a:r>
              <a:rPr lang="en-US" altLang="ko-KR" sz="700" dirty="0">
                <a:latin typeface="+mn-ea"/>
                <a:ea typeface="+mn-ea"/>
              </a:rPr>
              <a:t>6: </a:t>
            </a:r>
            <a:r>
              <a:rPr lang="en-US" altLang="ko-KR" sz="700" i="1" dirty="0" err="1">
                <a:solidFill>
                  <a:srgbClr val="000000"/>
                </a:solidFill>
                <a:latin typeface="+mn-ea"/>
                <a:ea typeface="+mn-ea"/>
              </a:rPr>
              <a:t>Dorosophila</a:t>
            </a:r>
            <a:r>
              <a:rPr lang="en-US" altLang="ko-KR" sz="700" i="1" dirty="0">
                <a:solidFill>
                  <a:srgbClr val="000000"/>
                </a:solidFill>
                <a:latin typeface="+mn-ea"/>
                <a:ea typeface="+mn-ea"/>
              </a:rPr>
              <a:t> melanogaster S2; </a:t>
            </a:r>
            <a:r>
              <a:rPr lang="en-US" altLang="ko-KR" sz="700" dirty="0">
                <a:latin typeface="+mn-ea"/>
                <a:ea typeface="+mn-ea"/>
              </a:rPr>
              <a:t>7: 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</a:rPr>
              <a:t>Pre–B cell PD36; </a:t>
            </a:r>
            <a:r>
              <a:rPr lang="en-US" altLang="ko-KR" sz="700" dirty="0">
                <a:latin typeface="+mn-ea"/>
                <a:ea typeface="+mn-ea"/>
              </a:rPr>
              <a:t>8: purified </a:t>
            </a:r>
            <a:r>
              <a:rPr lang="en-US" altLang="ko-KR" sz="700" dirty="0" err="1">
                <a:solidFill>
                  <a:srgbClr val="000000"/>
                </a:solidFill>
                <a:latin typeface="+mn-ea"/>
                <a:ea typeface="+mn-ea"/>
              </a:rPr>
              <a:t>DrBphP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</a:rPr>
              <a:t>(control). </a:t>
            </a:r>
            <a:r>
              <a:rPr lang="en-US" altLang="ko-KR" sz="700" b="1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Anti-2B8 antibody has no non-specific immune responses to total proteins of tested organisms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ko-KR" altLang="en-US" sz="7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14" y="1504518"/>
            <a:ext cx="2598643" cy="9827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14653" y="210536"/>
            <a:ext cx="303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FF0000"/>
                </a:solidFill>
              </a:rPr>
              <a:t>        </a:t>
            </a:r>
            <a:r>
              <a:rPr lang="en-US" altLang="ko-KR" sz="1200" b="1" dirty="0">
                <a:solidFill>
                  <a:srgbClr val="FF0000"/>
                </a:solidFill>
              </a:rPr>
              <a:t>Contact : </a:t>
            </a:r>
            <a:r>
              <a:rPr lang="en-US" altLang="ko-KR" sz="1200" b="1" dirty="0" err="1">
                <a:solidFill>
                  <a:srgbClr val="FF0000"/>
                </a:solidFill>
              </a:rPr>
              <a:t>BioJane</a:t>
            </a:r>
            <a:r>
              <a:rPr lang="en-US" altLang="ko-KR" sz="1200" b="1" dirty="0">
                <a:solidFill>
                  <a:srgbClr val="FF0000"/>
                </a:solidFill>
              </a:rPr>
              <a:t> (</a:t>
            </a:r>
            <a:r>
              <a:rPr lang="en-US" altLang="ko-KR" sz="1200" b="1" dirty="0">
                <a:solidFill>
                  <a:srgbClr val="FF0000"/>
                </a:solidFill>
                <a:hlinkClick r:id="rId3"/>
              </a:rPr>
              <a:t>www.biojane.net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rgbClr val="FF0000"/>
                </a:solidFill>
              </a:rPr>
              <a:t>     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      010-5381-4677, shbhoo@khu.ac.kr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881476" y="3750634"/>
            <a:ext cx="2689542" cy="1285959"/>
            <a:chOff x="590003" y="1566625"/>
            <a:chExt cx="2689542" cy="1285959"/>
          </a:xfrm>
        </p:grpSpPr>
        <p:pic>
          <p:nvPicPr>
            <p:cNvPr id="20" name="Picture 3" descr="C:\Users\CNS\Desktop\2B8-2B8-with BphP-5 sec003.jpg"/>
            <p:cNvPicPr>
              <a:picLocks noChangeAspect="1" noChangeArrowheads="1"/>
            </p:cNvPicPr>
            <p:nvPr/>
          </p:nvPicPr>
          <p:blipFill rotWithShape="1">
            <a:blip r:embed="rId4"/>
            <a:srcRect l="15202" b="14723"/>
            <a:stretch/>
          </p:blipFill>
          <p:spPr bwMode="auto">
            <a:xfrm>
              <a:off x="1975069" y="1761783"/>
              <a:ext cx="1292006" cy="109080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1" name="Picture 2" descr="F:\2B8-200127 Stain001.jpg"/>
            <p:cNvPicPr>
              <a:picLocks noChangeAspect="1" noChangeArrowheads="1"/>
            </p:cNvPicPr>
            <p:nvPr/>
          </p:nvPicPr>
          <p:blipFill>
            <a:blip r:embed="rId5"/>
            <a:srcRect l="1573" t="2173" r="4574"/>
            <a:stretch>
              <a:fillRect/>
            </a:stretch>
          </p:blipFill>
          <p:spPr bwMode="auto">
            <a:xfrm>
              <a:off x="590003" y="1761783"/>
              <a:ext cx="1299341" cy="108278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1942319" y="1566625"/>
              <a:ext cx="13372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latinLnBrk="1"/>
              <a:r>
                <a:rPr lang="en-US" altLang="ko-KR" sz="1000" b="1" dirty="0"/>
                <a:t>1    2     3   4    5    6    </a:t>
              </a:r>
              <a:r>
                <a:rPr lang="en-US" altLang="ko-KR" sz="1000" b="1" dirty="0">
                  <a:solidFill>
                    <a:srgbClr val="FF0000"/>
                  </a:solidFill>
                </a:rPr>
                <a:t>7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09817" y="3750634"/>
            <a:ext cx="13083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1000" b="1" dirty="0"/>
              <a:t>1    2    3    4    5    6   </a:t>
            </a:r>
            <a:r>
              <a:rPr lang="en-US" altLang="ko-KR" sz="1000" b="1" dirty="0">
                <a:solidFill>
                  <a:srgbClr val="FF0000"/>
                </a:solidFill>
              </a:rPr>
              <a:t>7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pic>
        <p:nvPicPr>
          <p:cNvPr id="26" name="Picture 2" descr="C:\Users\CNS\Desktop\2B8 Tag 관련 자료 (Aug-2017)\2020년 1월 홍보자료 실험 결과들\2020년 1월 홍보자료 실험-Blot files\c-myc-rabbit.jpg"/>
          <p:cNvPicPr>
            <a:picLocks noChangeAspect="1" noChangeArrowheads="1"/>
          </p:cNvPicPr>
          <p:nvPr/>
        </p:nvPicPr>
        <p:blipFill rotWithShape="1">
          <a:blip r:embed="rId6"/>
          <a:srcRect l="20711" t="3830" r="16924" b="11613"/>
          <a:stretch/>
        </p:blipFill>
        <p:spPr bwMode="auto">
          <a:xfrm>
            <a:off x="3791522" y="5360909"/>
            <a:ext cx="868086" cy="914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" name="Picture 4" descr="C:\Users\CNS\Desktop\2B8 Tag 관련 자료 (Aug-2017)\2020년 1월 홍보자료 실험 결과들\2020년 1월 홍보자료 실험-Blot files\His-mouse.jpg"/>
          <p:cNvPicPr>
            <a:picLocks noChangeAspect="1" noChangeArrowheads="1"/>
          </p:cNvPicPr>
          <p:nvPr/>
        </p:nvPicPr>
        <p:blipFill rotWithShape="1">
          <a:blip r:embed="rId7"/>
          <a:srcRect l="33203" r="5192" b="12857"/>
          <a:stretch/>
        </p:blipFill>
        <p:spPr bwMode="auto">
          <a:xfrm>
            <a:off x="4700813" y="5360909"/>
            <a:ext cx="888369" cy="9141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" name="Picture 6" descr="C:\Users\CNS\Desktop\2B8 Tag 관련 자료 (Aug-2017)\2020년 1월 홍보자료 실험 결과들\2020년 1월 홍보자료 실험-Blot files\FLAG-mouse.jpg"/>
          <p:cNvPicPr>
            <a:picLocks noChangeAspect="1" noChangeArrowheads="1"/>
          </p:cNvPicPr>
          <p:nvPr/>
        </p:nvPicPr>
        <p:blipFill rotWithShape="1">
          <a:blip r:embed="rId8"/>
          <a:srcRect l="30585" t="3585" r="2860" b="7399"/>
          <a:stretch/>
        </p:blipFill>
        <p:spPr bwMode="auto">
          <a:xfrm>
            <a:off x="5624932" y="5355518"/>
            <a:ext cx="962653" cy="9195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3752985" y="5160653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1000" b="1" dirty="0"/>
              <a:t>1   2   3  4   5   6  </a:t>
            </a:r>
            <a:endParaRPr lang="ko-KR" altLang="en-US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668169" y="5165697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1000" b="1" dirty="0"/>
              <a:t>1   2   3  4   5   6  </a:t>
            </a:r>
            <a:endParaRPr lang="ko-KR" altLang="en-US" sz="1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626693" y="5162073"/>
            <a:ext cx="1040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1"/>
            <a:r>
              <a:rPr lang="en-US" altLang="ko-KR" sz="1000" b="1" dirty="0"/>
              <a:t>1   2   3  4   5   6  </a:t>
            </a:r>
            <a:endParaRPr lang="ko-KR" altLang="en-US" sz="1000" b="1" dirty="0"/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692850" y="6323208"/>
            <a:ext cx="297451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8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just"/>
            <a:r>
              <a:rPr lang="en-US" altLang="ko-KR" sz="700" b="1" dirty="0">
                <a:latin typeface="+mn-ea"/>
                <a:ea typeface="+mn-ea"/>
                <a:cs typeface="Arial" panose="020B0604020202020204" pitchFamily="34" charset="0"/>
              </a:rPr>
              <a:t>Specificity test of anti-2B8 antibody to total proteins of various   </a:t>
            </a:r>
          </a:p>
          <a:p>
            <a:pPr algn="just"/>
            <a:r>
              <a:rPr lang="en-US" altLang="ko-KR" sz="700" b="1" dirty="0">
                <a:latin typeface="+mn-ea"/>
                <a:ea typeface="+mn-ea"/>
                <a:cs typeface="Arial" panose="020B0604020202020204" pitchFamily="34" charset="0"/>
              </a:rPr>
              <a:t> human cell lines. </a:t>
            </a:r>
          </a:p>
          <a:p>
            <a:pPr algn="just"/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1. HEK-293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(Human kidney) </a:t>
            </a:r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2. HepG2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(Human liver) </a:t>
            </a:r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3. C33A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(Human     </a:t>
            </a:r>
          </a:p>
          <a:p>
            <a:pPr algn="just"/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cervix) </a:t>
            </a:r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4. CRL-2302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(Human eye) </a:t>
            </a:r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5. Human-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hepatocyte </a:t>
            </a:r>
            <a:r>
              <a:rPr lang="en-US" altLang="ko-KR" sz="700" b="1" dirty="0">
                <a:solidFill>
                  <a:prstClr val="black"/>
                </a:solidFill>
                <a:latin typeface="+mn-ea"/>
                <a:ea typeface="+mn-ea"/>
              </a:rPr>
              <a:t>6. Mouse-</a:t>
            </a:r>
            <a:r>
              <a:rPr lang="en-US" altLang="ko-KR" sz="700" dirty="0">
                <a:solidFill>
                  <a:prstClr val="black"/>
                </a:solidFill>
                <a:latin typeface="+mn-ea"/>
                <a:ea typeface="+mn-ea"/>
                <a:cs typeface="Times New Roman" pitchFamily="18" charset="0"/>
              </a:rPr>
              <a:t>hepatocyte </a:t>
            </a:r>
            <a:r>
              <a:rPr lang="en-US" altLang="ko-KR" sz="7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7.</a:t>
            </a:r>
            <a:r>
              <a:rPr lang="en-US" altLang="ko-KR" sz="700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en-US" altLang="ko-KR" sz="700" b="1" dirty="0">
                <a:solidFill>
                  <a:srgbClr val="FF0000"/>
                </a:solidFill>
                <a:latin typeface="+mn-ea"/>
                <a:ea typeface="+mn-ea"/>
                <a:cs typeface="Times New Roman" pitchFamily="18" charset="0"/>
              </a:rPr>
              <a:t>2B8-Sox9 expressed HEK-293 total protein</a:t>
            </a:r>
            <a:endParaRPr lang="ko-KR" altLang="en-US" sz="700" b="1" dirty="0">
              <a:solidFill>
                <a:srgbClr val="FF0000"/>
              </a:solidFill>
              <a:latin typeface="+mn-ea"/>
              <a:ea typeface="+mn-ea"/>
              <a:cs typeface="Times New Roman" pitchFamily="18" charset="0"/>
            </a:endParaRPr>
          </a:p>
          <a:p>
            <a:pPr algn="just"/>
            <a:r>
              <a:rPr lang="en-US" altLang="ko-KR" sz="700" b="1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Anti-2B8 antibody has no non-specific immune responses to total proteins of tested human cell lines</a:t>
            </a:r>
            <a:r>
              <a:rPr lang="en-US" altLang="ko-KR" sz="700" dirty="0">
                <a:solidFill>
                  <a:srgbClr val="000000"/>
                </a:solidFill>
                <a:latin typeface="+mn-ea"/>
                <a:ea typeface="+mn-ea"/>
                <a:cs typeface="Arial" panose="020B0604020202020204" pitchFamily="34" charset="0"/>
              </a:rPr>
              <a:t>.</a:t>
            </a:r>
            <a:endParaRPr lang="ko-KR" altLang="en-US" sz="7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822957" y="4854698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Stain</a:t>
            </a:r>
            <a:endParaRPr lang="ko-KR" altLang="en-US" sz="800" b="1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734012" y="6092830"/>
            <a:ext cx="9701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l-GR" altLang="ko-KR" sz="800" b="1" dirty="0">
                <a:solidFill>
                  <a:srgbClr val="FF0000"/>
                </a:solidFill>
                <a:latin typeface="+mn-ea"/>
              </a:rPr>
              <a:t>α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-</a:t>
            </a:r>
            <a:r>
              <a:rPr lang="en-US" altLang="ko-KR" sz="800" b="1" dirty="0" err="1">
                <a:solidFill>
                  <a:srgbClr val="FF0000"/>
                </a:solidFill>
                <a:latin typeface="+mn-ea"/>
              </a:rPr>
              <a:t>Myc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(MMCRI)</a:t>
            </a:r>
            <a:endParaRPr lang="ko-KR" altLang="en-US" sz="800" b="1" dirty="0">
              <a:solidFill>
                <a:prstClr val="black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652290" y="6101435"/>
            <a:ext cx="934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l-GR" altLang="ko-KR" sz="800" b="1" dirty="0">
                <a:solidFill>
                  <a:srgbClr val="FF0000"/>
                </a:solidFill>
                <a:latin typeface="+mn-ea"/>
              </a:rPr>
              <a:t>α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-His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(Thermo)</a:t>
            </a:r>
            <a:endParaRPr lang="ko-KR" altLang="en-US" sz="800" b="1" dirty="0">
              <a:solidFill>
                <a:prstClr val="black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571820" y="6092830"/>
            <a:ext cx="907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l-GR" altLang="ko-KR" sz="800" b="1" dirty="0">
                <a:solidFill>
                  <a:srgbClr val="FF0000"/>
                </a:solidFill>
                <a:latin typeface="+mn-ea"/>
              </a:rPr>
              <a:t>α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-Flag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(Sigma)</a:t>
            </a:r>
            <a:endParaRPr lang="ko-KR" altLang="en-US" sz="800" b="1" dirty="0">
              <a:solidFill>
                <a:prstClr val="black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224010" y="4852129"/>
            <a:ext cx="6864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latinLnBrk="1"/>
            <a:r>
              <a:rPr lang="el-GR" altLang="ko-KR" sz="800" b="1" dirty="0">
                <a:solidFill>
                  <a:srgbClr val="FF0000"/>
                </a:solidFill>
                <a:latin typeface="+mn-ea"/>
              </a:rPr>
              <a:t>α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-2B8 </a:t>
            </a:r>
            <a:r>
              <a:rPr lang="en-US" altLang="ko-KR" sz="800" b="1" dirty="0" err="1">
                <a:solidFill>
                  <a:srgbClr val="FF0000"/>
                </a:solidFill>
                <a:latin typeface="+mn-ea"/>
              </a:rPr>
              <a:t>Ab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</a:rPr>
              <a:t> </a:t>
            </a:r>
            <a:endParaRPr lang="ko-KR" altLang="en-US" sz="800" b="1" dirty="0">
              <a:solidFill>
                <a:prstClr val="black"/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3" t="52721" r="961" b="8304"/>
          <a:stretch/>
        </p:blipFill>
        <p:spPr bwMode="auto">
          <a:xfrm>
            <a:off x="3630766" y="7190860"/>
            <a:ext cx="2931932" cy="151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5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</TotalTime>
  <Words>573</Words>
  <Application>Microsoft Office PowerPoint</Application>
  <PresentationFormat>화면 슬라이드 쇼(4:3)</PresentationFormat>
  <Paragraphs>44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Anti-2B8 tag antibody (BJA-001)   (mouse monoclonal IgG, 100mg)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Anti-2B8 antibody(JTB-A001)</dc:title>
  <dc:creator>Windows 사용자</dc:creator>
  <cp:lastModifiedBy>user</cp:lastModifiedBy>
  <cp:revision>66</cp:revision>
  <cp:lastPrinted>2020-02-01T02:08:46Z</cp:lastPrinted>
  <dcterms:created xsi:type="dcterms:W3CDTF">2017-02-14T00:30:10Z</dcterms:created>
  <dcterms:modified xsi:type="dcterms:W3CDTF">2022-08-16T06:57:44Z</dcterms:modified>
</cp:coreProperties>
</file>